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 Id="rId3" Type="http://schemas.openxmlformats.org/officeDocument/2006/relationships/image" Target="../media/image4.jpg"/><Relationship Id="rId4" Type="http://schemas.openxmlformats.org/officeDocument/2006/relationships/image" Target="../media/image5.jpg"/><Relationship Id="rId5" Type="http://schemas.openxmlformats.org/officeDocument/2006/relationships/image" Target="../media/image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C0A0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scooter-side.jpg"/>
          <p:cNvPicPr>
            <a:picLocks noChangeAspect="1"/>
          </p:cNvPicPr>
          <p:nvPr/>
        </p:nvPicPr>
        <p:blipFill>
          <a:blip r:embed="rId2"/>
          <a:stretch>
            <a:fillRect/>
          </a:stretch>
        </p:blipFill>
        <p:spPr>
          <a:xfrm>
            <a:off x="6583680" y="0"/>
            <a:ext cx="5669280" cy="6858000"/>
          </a:xfrm>
          <a:prstGeom prst="rect">
            <a:avLst/>
          </a:prstGeom>
        </p:spPr>
      </p:pic>
      <p:sp>
        <p:nvSpPr>
          <p:cNvPr id="4" name="Rectangle 3"/>
          <p:cNvSpPr/>
          <p:nvPr/>
        </p:nvSpPr>
        <p:spPr>
          <a:xfrm>
            <a:off x="0" y="0"/>
            <a:ext cx="7040880" cy="6858000"/>
          </a:xfrm>
          <a:prstGeom prst="rect">
            <a:avLst/>
          </a:prstGeom>
          <a:solidFill>
            <a:srgbClr val="0C0A0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logo.png"/>
          <p:cNvPicPr>
            <a:picLocks noChangeAspect="1"/>
          </p:cNvPicPr>
          <p:nvPr/>
        </p:nvPicPr>
        <p:blipFill>
          <a:blip r:embed="rId3"/>
          <a:stretch>
            <a:fillRect/>
          </a:stretch>
        </p:blipFill>
        <p:spPr>
          <a:xfrm>
            <a:off x="502920" y="411480"/>
            <a:ext cx="822960" cy="822960"/>
          </a:xfrm>
          <a:prstGeom prst="rect">
            <a:avLst/>
          </a:prstGeom>
        </p:spPr>
      </p:pic>
      <p:sp>
        <p:nvSpPr>
          <p:cNvPr id="6" name="TextBox 5"/>
          <p:cNvSpPr txBox="1"/>
          <p:nvPr/>
        </p:nvSpPr>
        <p:spPr>
          <a:xfrm>
            <a:off x="502920" y="1463040"/>
            <a:ext cx="6035040" cy="320040"/>
          </a:xfrm>
          <a:prstGeom prst="rect">
            <a:avLst/>
          </a:prstGeom>
          <a:noFill/>
        </p:spPr>
        <p:txBody>
          <a:bodyPr wrap="square">
            <a:spAutoFit/>
          </a:bodyPr>
          <a:lstStyle/>
          <a:p>
            <a:pPr algn="l"/>
            <a:r>
              <a:rPr sz="1200" b="0" i="0">
                <a:solidFill>
                  <a:srgbClr val="C9A227"/>
                </a:solidFill>
                <a:latin typeface="Calibri"/>
                <a:ea typeface="Calibri"/>
                <a:cs typeface="Calibri"/>
              </a:rPr>
              <a:t>GPS  ·  leasing  ·  organisation fleets</a:t>
            </a:r>
          </a:p>
        </p:txBody>
      </p:sp>
      <p:sp>
        <p:nvSpPr>
          <p:cNvPr id="7" name="TextBox 6"/>
          <p:cNvSpPr txBox="1"/>
          <p:nvPr/>
        </p:nvSpPr>
        <p:spPr>
          <a:xfrm>
            <a:off x="457200" y="1874519"/>
            <a:ext cx="6217920" cy="914400"/>
          </a:xfrm>
          <a:prstGeom prst="rect">
            <a:avLst/>
          </a:prstGeom>
          <a:noFill/>
        </p:spPr>
        <p:txBody>
          <a:bodyPr wrap="square">
            <a:spAutoFit/>
          </a:bodyPr>
          <a:lstStyle/>
          <a:p>
            <a:pPr algn="l"/>
            <a:r>
              <a:rPr sz="4000" b="1" i="0">
                <a:solidFill>
                  <a:srgbClr val="F4EFE6"/>
                </a:solidFill>
                <a:latin typeface="Georgia"/>
                <a:ea typeface="Georgia"/>
                <a:cs typeface="Georgia"/>
              </a:rPr>
              <a:t>HM AI Monitor</a:t>
            </a:r>
          </a:p>
        </p:txBody>
      </p:sp>
      <p:sp>
        <p:nvSpPr>
          <p:cNvPr id="8" name="TextBox 7"/>
          <p:cNvSpPr txBox="1"/>
          <p:nvPr/>
        </p:nvSpPr>
        <p:spPr>
          <a:xfrm>
            <a:off x="457200" y="2788920"/>
            <a:ext cx="6217920" cy="1097280"/>
          </a:xfrm>
          <a:prstGeom prst="rect">
            <a:avLst/>
          </a:prstGeom>
          <a:noFill/>
        </p:spPr>
        <p:txBody>
          <a:bodyPr wrap="square">
            <a:spAutoFit/>
          </a:bodyPr>
          <a:lstStyle/>
          <a:p>
            <a:pPr algn="l"/>
            <a:r>
              <a:rPr sz="2800" b="1" i="0">
                <a:solidFill>
                  <a:srgbClr val="C9A227"/>
                </a:solidFill>
                <a:latin typeface="Georgia"/>
                <a:ea typeface="Georgia"/>
                <a:cs typeface="Georgia"/>
              </a:rPr>
              <a:t>Eyes on every financed vehicle.</a:t>
            </a:r>
          </a:p>
        </p:txBody>
      </p:sp>
      <p:sp>
        <p:nvSpPr>
          <p:cNvPr id="9" name="TextBox 8"/>
          <p:cNvSpPr txBox="1"/>
          <p:nvPr/>
        </p:nvSpPr>
        <p:spPr>
          <a:xfrm>
            <a:off x="457200" y="4023360"/>
            <a:ext cx="6035040" cy="1463040"/>
          </a:xfrm>
          <a:prstGeom prst="rect">
            <a:avLst/>
          </a:prstGeom>
          <a:noFill/>
        </p:spPr>
        <p:txBody>
          <a:bodyPr wrap="square">
            <a:spAutoFit/>
          </a:bodyPr>
          <a:lstStyle/>
          <a:p>
            <a:pPr algn="l"/>
            <a:r>
              <a:rPr sz="1600" b="0" i="0">
                <a:solidFill>
                  <a:srgbClr val="A89880"/>
                </a:solidFill>
                <a:latin typeface="Calibri"/>
                <a:ea typeface="Calibri"/>
                <a:cs typeface="Calibri"/>
              </a:rPr>
              <a:t>GPS + AI + work, from Dorkbouakham in Vientiane. Use our trackers, yours, a phone, or an HM EV that ships already online.</a:t>
            </a:r>
          </a:p>
        </p:txBody>
      </p:sp>
      <p:sp>
        <p:nvSpPr>
          <p:cNvPr id="10" name="Rectangle 9"/>
          <p:cNvSpPr/>
          <p:nvPr/>
        </p:nvSpPr>
        <p:spPr>
          <a:xfrm>
            <a:off x="0" y="6601968"/>
            <a:ext cx="12191695" cy="256032"/>
          </a:xfrm>
          <a:prstGeom prst="rect">
            <a:avLst/>
          </a:prstGeom>
          <a:solidFill>
            <a:srgbClr val="8B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7200" y="6620256"/>
            <a:ext cx="11247120" cy="219456"/>
          </a:xfrm>
          <a:prstGeom prst="rect">
            <a:avLst/>
          </a:prstGeom>
          <a:noFill/>
        </p:spPr>
        <p:txBody>
          <a:bodyPr wrap="square">
            <a:spAutoFit/>
          </a:bodyPr>
          <a:lstStyle/>
          <a:p>
            <a:pPr algn="l"/>
            <a:r>
              <a:rPr sz="1000" b="0" i="0">
                <a:solidFill>
                  <a:srgbClr val="C9A227"/>
                </a:solidFill>
                <a:latin typeface="Calibri"/>
                <a:ea typeface="Calibri"/>
                <a:cs typeface="Calibri"/>
              </a:rPr>
              <a:t>HM  ·  Dorkbouakham  ·  GPS + EV + HM AI Monitor  ·  reference prices in LAK</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C0A0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320040"/>
            <a:ext cx="6400800" cy="274320"/>
          </a:xfrm>
          <a:prstGeom prst="rect">
            <a:avLst/>
          </a:prstGeom>
          <a:noFill/>
        </p:spPr>
        <p:txBody>
          <a:bodyPr wrap="square">
            <a:spAutoFit/>
          </a:bodyPr>
          <a:lstStyle/>
          <a:p>
            <a:pPr algn="l"/>
            <a:r>
              <a:rPr sz="1200" b="0" i="0">
                <a:solidFill>
                  <a:srgbClr val="C9A227"/>
                </a:solidFill>
                <a:latin typeface="Calibri"/>
                <a:ea typeface="Calibri"/>
                <a:cs typeface="Calibri"/>
              </a:rPr>
              <a:t>About us</a:t>
            </a:r>
          </a:p>
        </p:txBody>
      </p:sp>
      <p:sp>
        <p:nvSpPr>
          <p:cNvPr id="4" name="TextBox 3"/>
          <p:cNvSpPr txBox="1"/>
          <p:nvPr/>
        </p:nvSpPr>
        <p:spPr>
          <a:xfrm>
            <a:off x="457200" y="640080"/>
            <a:ext cx="6949440" cy="1097280"/>
          </a:xfrm>
          <a:prstGeom prst="rect">
            <a:avLst/>
          </a:prstGeom>
          <a:noFill/>
        </p:spPr>
        <p:txBody>
          <a:bodyPr wrap="square">
            <a:spAutoFit/>
          </a:bodyPr>
          <a:lstStyle/>
          <a:p>
            <a:pPr algn="l"/>
            <a:r>
              <a:rPr sz="2400" b="1" i="0">
                <a:solidFill>
                  <a:srgbClr val="F4EFE6"/>
                </a:solidFill>
                <a:latin typeface="Georgia"/>
                <a:ea typeface="Georgia"/>
                <a:cs typeface="Georgia"/>
              </a:rPr>
              <a:t>Dorkbouakham Trading Import-Export Co., Ltd</a:t>
            </a:r>
          </a:p>
        </p:txBody>
      </p:sp>
      <p:sp>
        <p:nvSpPr>
          <p:cNvPr id="5" name="TextBox 4"/>
          <p:cNvSpPr txBox="1"/>
          <p:nvPr/>
        </p:nvSpPr>
        <p:spPr>
          <a:xfrm>
            <a:off x="457200" y="1828800"/>
            <a:ext cx="6766560" cy="365760"/>
          </a:xfrm>
          <a:prstGeom prst="rect">
            <a:avLst/>
          </a:prstGeom>
          <a:noFill/>
        </p:spPr>
        <p:txBody>
          <a:bodyPr wrap="square">
            <a:spAutoFit/>
          </a:bodyPr>
          <a:lstStyle/>
          <a:p>
            <a:pPr algn="l"/>
            <a:r>
              <a:rPr sz="1400" b="0" i="0">
                <a:solidFill>
                  <a:srgbClr val="C9A227"/>
                </a:solidFill>
                <a:latin typeface="Calibri"/>
                <a:ea typeface="Calibri"/>
                <a:cs typeface="Calibri"/>
              </a:rPr>
              <a:t>ບໍລິສັດ ດອກບົວຄຳ ການຄ້າຂາເຂົ້າ-ຂາອອກ ຈຳກັດ</a:t>
            </a:r>
          </a:p>
        </p:txBody>
      </p:sp>
      <p:sp>
        <p:nvSpPr>
          <p:cNvPr id="6" name="TextBox 5"/>
          <p:cNvSpPr txBox="1"/>
          <p:nvPr/>
        </p:nvSpPr>
        <p:spPr>
          <a:xfrm>
            <a:off x="457200" y="2286000"/>
            <a:ext cx="6766560" cy="1280160"/>
          </a:xfrm>
          <a:prstGeom prst="rect">
            <a:avLst/>
          </a:prstGeom>
          <a:noFill/>
        </p:spPr>
        <p:txBody>
          <a:bodyPr wrap="square">
            <a:spAutoFit/>
          </a:bodyPr>
          <a:lstStyle/>
          <a:p>
            <a:pPr algn="l"/>
            <a:r>
              <a:rPr sz="1600" b="0" i="0">
                <a:solidFill>
                  <a:srgbClr val="A89880"/>
                </a:solidFill>
                <a:latin typeface="Calibri"/>
                <a:ea typeface="Calibri"/>
                <a:cs typeface="Calibri"/>
              </a:rPr>
              <a:t>Vientiane company in GPS fleet software, EV import and IoT. We operate HM AI Monitor, HM Todo, HM EVs and HM Franchise — one OS for enterprise assets in Lao PDR.</a:t>
            </a:r>
          </a:p>
        </p:txBody>
      </p:sp>
      <p:sp>
        <p:nvSpPr>
          <p:cNvPr id="7" name="TextBox 6"/>
          <p:cNvSpPr txBox="1"/>
          <p:nvPr/>
        </p:nvSpPr>
        <p:spPr>
          <a:xfrm>
            <a:off x="502920" y="3703320"/>
            <a:ext cx="6766560" cy="347472"/>
          </a:xfrm>
          <a:prstGeom prst="rect">
            <a:avLst/>
          </a:prstGeom>
          <a:noFill/>
        </p:spPr>
        <p:txBody>
          <a:bodyPr wrap="square">
            <a:spAutoFit/>
          </a:bodyPr>
          <a:lstStyle/>
          <a:p>
            <a:pPr algn="l"/>
            <a:r>
              <a:rPr sz="1300" b="0" i="0">
                <a:solidFill>
                  <a:srgbClr val="F4EFE6"/>
                </a:solidFill>
                <a:latin typeface="Calibri"/>
                <a:ea typeface="Calibri"/>
                <a:cs typeface="Calibri"/>
              </a:rPr>
              <a:t>·  HM AI Monitor + HM Todo — live map, AI drafts, close-out</a:t>
            </a:r>
          </a:p>
        </p:txBody>
      </p:sp>
      <p:sp>
        <p:nvSpPr>
          <p:cNvPr id="8" name="TextBox 7"/>
          <p:cNvSpPr txBox="1"/>
          <p:nvPr/>
        </p:nvSpPr>
        <p:spPr>
          <a:xfrm>
            <a:off x="502920" y="4069080"/>
            <a:ext cx="6766560" cy="347472"/>
          </a:xfrm>
          <a:prstGeom prst="rect">
            <a:avLst/>
          </a:prstGeom>
          <a:noFill/>
        </p:spPr>
        <p:txBody>
          <a:bodyPr wrap="square">
            <a:spAutoFit/>
          </a:bodyPr>
          <a:lstStyle/>
          <a:p>
            <a:pPr algn="l"/>
            <a:r>
              <a:rPr sz="1300" b="0" i="0">
                <a:solidFill>
                  <a:srgbClr val="F4EFE6"/>
                </a:solidFill>
                <a:latin typeface="Calibri"/>
                <a:ea typeface="Calibri"/>
                <a:cs typeface="Calibri"/>
              </a:rPr>
              <a:t>·  HM EVs — ready now: EV motorcycle + low-speed EV; later own-brand HM, GPS-ready</a:t>
            </a:r>
          </a:p>
        </p:txBody>
      </p:sp>
      <p:sp>
        <p:nvSpPr>
          <p:cNvPr id="9" name="TextBox 8"/>
          <p:cNvSpPr txBox="1"/>
          <p:nvPr/>
        </p:nvSpPr>
        <p:spPr>
          <a:xfrm>
            <a:off x="502920" y="4434840"/>
            <a:ext cx="6766560" cy="347472"/>
          </a:xfrm>
          <a:prstGeom prst="rect">
            <a:avLst/>
          </a:prstGeom>
          <a:noFill/>
        </p:spPr>
        <p:txBody>
          <a:bodyPr wrap="square">
            <a:spAutoFit/>
          </a:bodyPr>
          <a:lstStyle/>
          <a:p>
            <a:pPr algn="l"/>
            <a:r>
              <a:rPr sz="1300" b="0" i="0">
                <a:solidFill>
                  <a:srgbClr val="F4EFE6"/>
                </a:solidFill>
                <a:latin typeface="Calibri"/>
                <a:ea typeface="Calibri"/>
                <a:cs typeface="Calibri"/>
              </a:rPr>
              <a:t>·  Lao platforms — trackerla.laoapps.com · monitor.laoapps.com</a:t>
            </a:r>
          </a:p>
        </p:txBody>
      </p:sp>
      <p:sp>
        <p:nvSpPr>
          <p:cNvPr id="10" name="TextBox 9"/>
          <p:cNvSpPr txBox="1"/>
          <p:nvPr/>
        </p:nvSpPr>
        <p:spPr>
          <a:xfrm>
            <a:off x="502920" y="4800600"/>
            <a:ext cx="6766560" cy="347472"/>
          </a:xfrm>
          <a:prstGeom prst="rect">
            <a:avLst/>
          </a:prstGeom>
          <a:noFill/>
        </p:spPr>
        <p:txBody>
          <a:bodyPr wrap="square">
            <a:spAutoFit/>
          </a:bodyPr>
          <a:lstStyle/>
          <a:p>
            <a:pPr algn="l"/>
            <a:r>
              <a:rPr sz="1300" b="0" i="0">
                <a:solidFill>
                  <a:srgbClr val="F4EFE6"/>
                </a:solidFill>
                <a:latin typeface="Calibri"/>
                <a:ea typeface="Calibri"/>
                <a:cs typeface="Calibri"/>
              </a:rPr>
              <a:t>·  Ban Pakthang, Sikhottabong, Vientiane  ·  020 5551 632 · 020 7786 8868</a:t>
            </a:r>
          </a:p>
        </p:txBody>
      </p:sp>
      <p:pic>
        <p:nvPicPr>
          <p:cNvPr id="11" name="Picture 10" descr="logo.png"/>
          <p:cNvPicPr>
            <a:picLocks noChangeAspect="1"/>
          </p:cNvPicPr>
          <p:nvPr/>
        </p:nvPicPr>
        <p:blipFill>
          <a:blip r:embed="rId2"/>
          <a:stretch>
            <a:fillRect/>
          </a:stretch>
        </p:blipFill>
        <p:spPr>
          <a:xfrm>
            <a:off x="7863840" y="1463040"/>
            <a:ext cx="3474720" cy="3474720"/>
          </a:xfrm>
          <a:prstGeom prst="rect">
            <a:avLst/>
          </a:prstGeom>
        </p:spPr>
      </p:pic>
      <p:sp>
        <p:nvSpPr>
          <p:cNvPr id="12" name="Rectangle 11"/>
          <p:cNvSpPr/>
          <p:nvPr/>
        </p:nvSpPr>
        <p:spPr>
          <a:xfrm>
            <a:off x="0" y="6601968"/>
            <a:ext cx="12191695" cy="256032"/>
          </a:xfrm>
          <a:prstGeom prst="rect">
            <a:avLst/>
          </a:prstGeom>
          <a:solidFill>
            <a:srgbClr val="8B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57200" y="6620256"/>
            <a:ext cx="11247120" cy="219456"/>
          </a:xfrm>
          <a:prstGeom prst="rect">
            <a:avLst/>
          </a:prstGeom>
          <a:noFill/>
        </p:spPr>
        <p:txBody>
          <a:bodyPr wrap="square">
            <a:spAutoFit/>
          </a:bodyPr>
          <a:lstStyle/>
          <a:p>
            <a:pPr algn="l"/>
            <a:r>
              <a:rPr sz="1000" b="0" i="0">
                <a:solidFill>
                  <a:srgbClr val="C9A227"/>
                </a:solidFill>
                <a:latin typeface="Calibri"/>
                <a:ea typeface="Calibri"/>
                <a:cs typeface="Calibri"/>
              </a:rPr>
              <a:t>HM  ·  Dorkbouakham  ·  GPS + EV + HM AI Monitor  ·  reference prices in LAK</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C0A0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365760"/>
            <a:ext cx="10972800" cy="274320"/>
          </a:xfrm>
          <a:prstGeom prst="rect">
            <a:avLst/>
          </a:prstGeom>
          <a:noFill/>
        </p:spPr>
        <p:txBody>
          <a:bodyPr wrap="square">
            <a:spAutoFit/>
          </a:bodyPr>
          <a:lstStyle/>
          <a:p>
            <a:pPr algn="l"/>
            <a:r>
              <a:rPr sz="1200" b="0" i="0">
                <a:solidFill>
                  <a:srgbClr val="C9A227"/>
                </a:solidFill>
                <a:latin typeface="Calibri"/>
                <a:ea typeface="Calibri"/>
                <a:cs typeface="Calibri"/>
              </a:rPr>
              <a:t>The leasing problem</a:t>
            </a:r>
          </a:p>
        </p:txBody>
      </p:sp>
      <p:sp>
        <p:nvSpPr>
          <p:cNvPr id="4" name="TextBox 3"/>
          <p:cNvSpPr txBox="1"/>
          <p:nvPr/>
        </p:nvSpPr>
        <p:spPr>
          <a:xfrm>
            <a:off x="457200" y="685800"/>
            <a:ext cx="11155680" cy="1097280"/>
          </a:xfrm>
          <a:prstGeom prst="rect">
            <a:avLst/>
          </a:prstGeom>
          <a:noFill/>
        </p:spPr>
        <p:txBody>
          <a:bodyPr wrap="square">
            <a:spAutoFit/>
          </a:bodyPr>
          <a:lstStyle/>
          <a:p>
            <a:pPr algn="l"/>
            <a:r>
              <a:rPr sz="2800" b="1" i="0">
                <a:solidFill>
                  <a:srgbClr val="F4EFE6"/>
                </a:solidFill>
                <a:latin typeface="Georgia"/>
                <a:ea typeface="Georgia"/>
                <a:cs typeface="Georgia"/>
              </a:rPr>
              <a:t>Collateral in motion goes dark. Recovery gets expensive.</a:t>
            </a:r>
          </a:p>
        </p:txBody>
      </p:sp>
      <p:sp>
        <p:nvSpPr>
          <p:cNvPr id="5" name="TextBox 4"/>
          <p:cNvSpPr txBox="1"/>
          <p:nvPr/>
        </p:nvSpPr>
        <p:spPr>
          <a:xfrm>
            <a:off x="457200" y="1920240"/>
            <a:ext cx="11155680" cy="1097280"/>
          </a:xfrm>
          <a:prstGeom prst="rect">
            <a:avLst/>
          </a:prstGeom>
          <a:noFill/>
        </p:spPr>
        <p:txBody>
          <a:bodyPr wrap="square">
            <a:spAutoFit/>
          </a:bodyPr>
          <a:lstStyle/>
          <a:p>
            <a:pPr algn="l"/>
            <a:r>
              <a:rPr sz="1600" b="0" i="0">
                <a:solidFill>
                  <a:srgbClr val="A89880"/>
                </a:solidFill>
                <a:latin typeface="Calibri"/>
                <a:ea typeface="Calibri"/>
                <a:cs typeface="Calibri"/>
              </a:rPr>
              <a:t>A leased EV or fuel vehicle is an asset you do not sit next to. If it leaves the geofence, sits idle, or the engine is stripped, the book takes the hit. HM AI Monitor keeps the unit on a map until the contract is closed.</a:t>
            </a:r>
          </a:p>
        </p:txBody>
      </p:sp>
      <p:sp>
        <p:nvSpPr>
          <p:cNvPr id="6" name="Rectangle 5"/>
          <p:cNvSpPr/>
          <p:nvPr/>
        </p:nvSpPr>
        <p:spPr>
          <a:xfrm>
            <a:off x="457200" y="3291840"/>
            <a:ext cx="2743200" cy="2651760"/>
          </a:xfrm>
          <a:prstGeom prst="rect">
            <a:avLst/>
          </a:prstGeom>
          <a:solidFill>
            <a:srgbClr val="1612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457200" y="3291840"/>
            <a:ext cx="109728" cy="2651760"/>
          </a:xfrm>
          <a:prstGeom prst="rect">
            <a:avLst/>
          </a:prstGeom>
          <a:solidFill>
            <a:srgbClr val="C9A22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85800" y="3520440"/>
            <a:ext cx="2377440" cy="640080"/>
          </a:xfrm>
          <a:prstGeom prst="rect">
            <a:avLst/>
          </a:prstGeom>
          <a:noFill/>
        </p:spPr>
        <p:txBody>
          <a:bodyPr wrap="square">
            <a:spAutoFit/>
          </a:bodyPr>
          <a:lstStyle/>
          <a:p>
            <a:pPr algn="l"/>
            <a:r>
              <a:rPr sz="1800" b="1" i="0">
                <a:solidFill>
                  <a:srgbClr val="C9A227"/>
                </a:solidFill>
                <a:latin typeface="Georgia"/>
                <a:ea typeface="Georgia"/>
                <a:cs typeface="Georgia"/>
              </a:rPr>
              <a:t>Location</a:t>
            </a:r>
          </a:p>
        </p:txBody>
      </p:sp>
      <p:sp>
        <p:nvSpPr>
          <p:cNvPr id="9" name="TextBox 8"/>
          <p:cNvSpPr txBox="1"/>
          <p:nvPr/>
        </p:nvSpPr>
        <p:spPr>
          <a:xfrm>
            <a:off x="685800" y="4206240"/>
            <a:ext cx="2377440" cy="1371600"/>
          </a:xfrm>
          <a:prstGeom prst="rect">
            <a:avLst/>
          </a:prstGeom>
          <a:noFill/>
        </p:spPr>
        <p:txBody>
          <a:bodyPr wrap="square">
            <a:spAutoFit/>
          </a:bodyPr>
          <a:lstStyle/>
          <a:p>
            <a:pPr algn="l"/>
            <a:r>
              <a:rPr sz="1400" b="0" i="0">
                <a:solidFill>
                  <a:srgbClr val="F4EFE6"/>
                </a:solidFill>
                <a:latin typeface="Calibri"/>
                <a:ea typeface="Calibri"/>
                <a:cs typeface="Calibri"/>
              </a:rPr>
              <a:t>Live GPS of every financed unit</a:t>
            </a:r>
          </a:p>
        </p:txBody>
      </p:sp>
      <p:sp>
        <p:nvSpPr>
          <p:cNvPr id="10" name="Rectangle 9"/>
          <p:cNvSpPr/>
          <p:nvPr/>
        </p:nvSpPr>
        <p:spPr>
          <a:xfrm>
            <a:off x="3337560" y="3291840"/>
            <a:ext cx="2743200" cy="2651760"/>
          </a:xfrm>
          <a:prstGeom prst="rect">
            <a:avLst/>
          </a:prstGeom>
          <a:solidFill>
            <a:srgbClr val="1612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3337560" y="3291840"/>
            <a:ext cx="109728" cy="2651760"/>
          </a:xfrm>
          <a:prstGeom prst="rect">
            <a:avLst/>
          </a:prstGeom>
          <a:solidFill>
            <a:srgbClr val="C9A22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566160" y="3520440"/>
            <a:ext cx="2377440" cy="640080"/>
          </a:xfrm>
          <a:prstGeom prst="rect">
            <a:avLst/>
          </a:prstGeom>
          <a:noFill/>
        </p:spPr>
        <p:txBody>
          <a:bodyPr wrap="square">
            <a:spAutoFit/>
          </a:bodyPr>
          <a:lstStyle/>
          <a:p>
            <a:pPr algn="l"/>
            <a:r>
              <a:rPr sz="1800" b="1" i="0">
                <a:solidFill>
                  <a:srgbClr val="C9A227"/>
                </a:solidFill>
                <a:latin typeface="Georgia"/>
                <a:ea typeface="Georgia"/>
                <a:cs typeface="Georgia"/>
              </a:rPr>
              <a:t>Engine / ACC</a:t>
            </a:r>
          </a:p>
        </p:txBody>
      </p:sp>
      <p:sp>
        <p:nvSpPr>
          <p:cNvPr id="13" name="TextBox 12"/>
          <p:cNvSpPr txBox="1"/>
          <p:nvPr/>
        </p:nvSpPr>
        <p:spPr>
          <a:xfrm>
            <a:off x="3566160" y="4206240"/>
            <a:ext cx="2377440" cy="1371600"/>
          </a:xfrm>
          <a:prstGeom prst="rect">
            <a:avLst/>
          </a:prstGeom>
          <a:noFill/>
        </p:spPr>
        <p:txBody>
          <a:bodyPr wrap="square">
            <a:spAutoFit/>
          </a:bodyPr>
          <a:lstStyle/>
          <a:p>
            <a:pPr algn="l"/>
            <a:r>
              <a:rPr sz="1400" b="0" i="0">
                <a:solidFill>
                  <a:srgbClr val="F4EFE6"/>
                </a:solidFill>
                <a:latin typeface="Calibri"/>
                <a:ea typeface="Calibri"/>
                <a:cs typeface="Calibri"/>
              </a:rPr>
              <a:t>On, off, idle, overspeed</a:t>
            </a:r>
          </a:p>
        </p:txBody>
      </p:sp>
      <p:sp>
        <p:nvSpPr>
          <p:cNvPr id="14" name="Rectangle 13"/>
          <p:cNvSpPr/>
          <p:nvPr/>
        </p:nvSpPr>
        <p:spPr>
          <a:xfrm>
            <a:off x="6217920" y="3291840"/>
            <a:ext cx="2743200" cy="2651760"/>
          </a:xfrm>
          <a:prstGeom prst="rect">
            <a:avLst/>
          </a:prstGeom>
          <a:solidFill>
            <a:srgbClr val="1612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6217920" y="3291840"/>
            <a:ext cx="109728" cy="2651760"/>
          </a:xfrm>
          <a:prstGeom prst="rect">
            <a:avLst/>
          </a:prstGeom>
          <a:solidFill>
            <a:srgbClr val="C9A22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446520" y="3520440"/>
            <a:ext cx="2377440" cy="640080"/>
          </a:xfrm>
          <a:prstGeom prst="rect">
            <a:avLst/>
          </a:prstGeom>
          <a:noFill/>
        </p:spPr>
        <p:txBody>
          <a:bodyPr wrap="square">
            <a:spAutoFit/>
          </a:bodyPr>
          <a:lstStyle/>
          <a:p>
            <a:pPr algn="l"/>
            <a:r>
              <a:rPr sz="1800" b="1" i="0">
                <a:solidFill>
                  <a:srgbClr val="C9A227"/>
                </a:solidFill>
                <a:latin typeface="Georgia"/>
                <a:ea typeface="Georgia"/>
                <a:cs typeface="Georgia"/>
              </a:rPr>
              <a:t>Geofence</a:t>
            </a:r>
          </a:p>
        </p:txBody>
      </p:sp>
      <p:sp>
        <p:nvSpPr>
          <p:cNvPr id="17" name="TextBox 16"/>
          <p:cNvSpPr txBox="1"/>
          <p:nvPr/>
        </p:nvSpPr>
        <p:spPr>
          <a:xfrm>
            <a:off x="6446520" y="4206240"/>
            <a:ext cx="2377440" cy="1371600"/>
          </a:xfrm>
          <a:prstGeom prst="rect">
            <a:avLst/>
          </a:prstGeom>
          <a:noFill/>
        </p:spPr>
        <p:txBody>
          <a:bodyPr wrap="square">
            <a:spAutoFit/>
          </a:bodyPr>
          <a:lstStyle/>
          <a:p>
            <a:pPr algn="l"/>
            <a:r>
              <a:rPr sz="1400" b="0" i="0">
                <a:solidFill>
                  <a:srgbClr val="F4EFE6"/>
                </a:solidFill>
                <a:latin typeface="Calibri"/>
                <a:ea typeface="Calibri"/>
                <a:cs typeface="Calibri"/>
              </a:rPr>
              <a:t>Leave the agreed area — alert</a:t>
            </a:r>
          </a:p>
        </p:txBody>
      </p:sp>
      <p:sp>
        <p:nvSpPr>
          <p:cNvPr id="18" name="Rectangle 17"/>
          <p:cNvSpPr/>
          <p:nvPr/>
        </p:nvSpPr>
        <p:spPr>
          <a:xfrm>
            <a:off x="9098280" y="3291840"/>
            <a:ext cx="2743200" cy="2651760"/>
          </a:xfrm>
          <a:prstGeom prst="rect">
            <a:avLst/>
          </a:prstGeom>
          <a:solidFill>
            <a:srgbClr val="1612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9098280" y="3291840"/>
            <a:ext cx="109728" cy="2651760"/>
          </a:xfrm>
          <a:prstGeom prst="rect">
            <a:avLst/>
          </a:prstGeom>
          <a:solidFill>
            <a:srgbClr val="C9A22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9326880" y="3520440"/>
            <a:ext cx="2377440" cy="640080"/>
          </a:xfrm>
          <a:prstGeom prst="rect">
            <a:avLst/>
          </a:prstGeom>
          <a:noFill/>
        </p:spPr>
        <p:txBody>
          <a:bodyPr wrap="square">
            <a:spAutoFit/>
          </a:bodyPr>
          <a:lstStyle/>
          <a:p>
            <a:pPr algn="l"/>
            <a:r>
              <a:rPr sz="1800" b="1" i="0">
                <a:solidFill>
                  <a:srgbClr val="C9A227"/>
                </a:solidFill>
                <a:latin typeface="Georgia"/>
                <a:ea typeface="Georgia"/>
                <a:cs typeface="Georgia"/>
              </a:rPr>
              <a:t>Work</a:t>
            </a:r>
          </a:p>
        </p:txBody>
      </p:sp>
      <p:sp>
        <p:nvSpPr>
          <p:cNvPr id="21" name="TextBox 20"/>
          <p:cNvSpPr txBox="1"/>
          <p:nvPr/>
        </p:nvSpPr>
        <p:spPr>
          <a:xfrm>
            <a:off x="9326880" y="4206240"/>
            <a:ext cx="2377440" cy="1371600"/>
          </a:xfrm>
          <a:prstGeom prst="rect">
            <a:avLst/>
          </a:prstGeom>
          <a:noFill/>
        </p:spPr>
        <p:txBody>
          <a:bodyPr wrap="square">
            <a:spAutoFit/>
          </a:bodyPr>
          <a:lstStyle/>
          <a:p>
            <a:pPr algn="l"/>
            <a:r>
              <a:rPr sz="1400" b="0" i="0">
                <a:solidFill>
                  <a:srgbClr val="F4EFE6"/>
                </a:solidFill>
                <a:latin typeface="Calibri"/>
                <a:ea typeface="Calibri"/>
                <a:cs typeface="Calibri"/>
              </a:rPr>
              <a:t>AI drafts a ticket. The branch closes it.</a:t>
            </a:r>
          </a:p>
        </p:txBody>
      </p:sp>
      <p:sp>
        <p:nvSpPr>
          <p:cNvPr id="22" name="Rectangle 21"/>
          <p:cNvSpPr/>
          <p:nvPr/>
        </p:nvSpPr>
        <p:spPr>
          <a:xfrm>
            <a:off x="0" y="6601968"/>
            <a:ext cx="12191695" cy="256032"/>
          </a:xfrm>
          <a:prstGeom prst="rect">
            <a:avLst/>
          </a:prstGeom>
          <a:solidFill>
            <a:srgbClr val="8B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457200" y="6620256"/>
            <a:ext cx="11247120" cy="219456"/>
          </a:xfrm>
          <a:prstGeom prst="rect">
            <a:avLst/>
          </a:prstGeom>
          <a:noFill/>
        </p:spPr>
        <p:txBody>
          <a:bodyPr wrap="square">
            <a:spAutoFit/>
          </a:bodyPr>
          <a:lstStyle/>
          <a:p>
            <a:pPr algn="l"/>
            <a:r>
              <a:rPr sz="1000" b="0" i="0">
                <a:solidFill>
                  <a:srgbClr val="C9A227"/>
                </a:solidFill>
                <a:latin typeface="Calibri"/>
                <a:ea typeface="Calibri"/>
                <a:cs typeface="Calibri"/>
              </a:rPr>
              <a:t>HM  ·  Dorkbouakham  ·  GPS + EV + HM AI Monitor  ·  reference prices in LAK</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C0A0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365760"/>
            <a:ext cx="10972800" cy="274320"/>
          </a:xfrm>
          <a:prstGeom prst="rect">
            <a:avLst/>
          </a:prstGeom>
          <a:noFill/>
        </p:spPr>
        <p:txBody>
          <a:bodyPr wrap="square">
            <a:spAutoFit/>
          </a:bodyPr>
          <a:lstStyle/>
          <a:p>
            <a:pPr algn="l"/>
            <a:r>
              <a:rPr sz="1200" b="0" i="0">
                <a:solidFill>
                  <a:srgbClr val="C9A227"/>
                </a:solidFill>
                <a:latin typeface="Calibri"/>
                <a:ea typeface="Calibri"/>
                <a:cs typeface="Calibri"/>
              </a:rPr>
              <a:t>How you connect</a:t>
            </a:r>
          </a:p>
        </p:txBody>
      </p:sp>
      <p:sp>
        <p:nvSpPr>
          <p:cNvPr id="4" name="TextBox 3"/>
          <p:cNvSpPr txBox="1"/>
          <p:nvPr/>
        </p:nvSpPr>
        <p:spPr>
          <a:xfrm>
            <a:off x="457200" y="731520"/>
            <a:ext cx="11155680" cy="914400"/>
          </a:xfrm>
          <a:prstGeom prst="rect">
            <a:avLst/>
          </a:prstGeom>
          <a:noFill/>
        </p:spPr>
        <p:txBody>
          <a:bodyPr wrap="square">
            <a:spAutoFit/>
          </a:bodyPr>
          <a:lstStyle/>
          <a:p>
            <a:pPr algn="l"/>
            <a:r>
              <a:rPr sz="2800" b="1" i="0">
                <a:solidFill>
                  <a:srgbClr val="F4EFE6"/>
                </a:solidFill>
                <a:latin typeface="Georgia"/>
                <a:ea typeface="Georgia"/>
                <a:cs typeface="Georgia"/>
              </a:rPr>
              <a:t>The platform is not locked to our hardware.</a:t>
            </a:r>
          </a:p>
        </p:txBody>
      </p:sp>
      <p:sp>
        <p:nvSpPr>
          <p:cNvPr id="5" name="Rectangle 4"/>
          <p:cNvSpPr/>
          <p:nvPr/>
        </p:nvSpPr>
        <p:spPr>
          <a:xfrm>
            <a:off x="457200" y="1920240"/>
            <a:ext cx="11247120" cy="1234440"/>
          </a:xfrm>
          <a:prstGeom prst="rect">
            <a:avLst/>
          </a:prstGeom>
          <a:solidFill>
            <a:srgbClr val="1612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85800" y="2057400"/>
            <a:ext cx="10789920" cy="411480"/>
          </a:xfrm>
          <a:prstGeom prst="rect">
            <a:avLst/>
          </a:prstGeom>
          <a:noFill/>
        </p:spPr>
        <p:txBody>
          <a:bodyPr wrap="square">
            <a:spAutoFit/>
          </a:bodyPr>
          <a:lstStyle/>
          <a:p>
            <a:pPr algn="l"/>
            <a:r>
              <a:rPr sz="1800" b="1" i="0">
                <a:solidFill>
                  <a:srgbClr val="C9A227"/>
                </a:solidFill>
                <a:latin typeface="Georgia"/>
                <a:ea typeface="Georgia"/>
                <a:cs typeface="Georgia"/>
              </a:rPr>
              <a:t>1. Our tracker</a:t>
            </a:r>
          </a:p>
        </p:txBody>
      </p:sp>
      <p:sp>
        <p:nvSpPr>
          <p:cNvPr id="7" name="TextBox 6"/>
          <p:cNvSpPr txBox="1"/>
          <p:nvPr/>
        </p:nvSpPr>
        <p:spPr>
          <a:xfrm>
            <a:off x="685800" y="2468880"/>
            <a:ext cx="10789920" cy="548640"/>
          </a:xfrm>
          <a:prstGeom prst="rect">
            <a:avLst/>
          </a:prstGeom>
          <a:noFill/>
        </p:spPr>
        <p:txBody>
          <a:bodyPr wrap="square">
            <a:spAutoFit/>
          </a:bodyPr>
          <a:lstStyle/>
          <a:p>
            <a:pPr algn="l"/>
            <a:r>
              <a:rPr sz="1500" b="0" i="0">
                <a:solidFill>
                  <a:srgbClr val="F4EFE6"/>
                </a:solidFill>
                <a:latin typeface="Calibri"/>
                <a:ea typeface="Calibri"/>
                <a:cs typeface="Calibri"/>
              </a:rPr>
              <a:t>GT06, C50 OBD-II, GT16 or TC603 on the financed vehicle. Professional install — not a hidden tracker.</a:t>
            </a:r>
          </a:p>
        </p:txBody>
      </p:sp>
      <p:sp>
        <p:nvSpPr>
          <p:cNvPr id="8" name="Rectangle 7"/>
          <p:cNvSpPr/>
          <p:nvPr/>
        </p:nvSpPr>
        <p:spPr>
          <a:xfrm>
            <a:off x="457200" y="3291840"/>
            <a:ext cx="11247120" cy="1234440"/>
          </a:xfrm>
          <a:prstGeom prst="rect">
            <a:avLst/>
          </a:prstGeom>
          <a:solidFill>
            <a:srgbClr val="1612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85800" y="3429000"/>
            <a:ext cx="10789920" cy="411480"/>
          </a:xfrm>
          <a:prstGeom prst="rect">
            <a:avLst/>
          </a:prstGeom>
          <a:noFill/>
        </p:spPr>
        <p:txBody>
          <a:bodyPr wrap="square">
            <a:spAutoFit/>
          </a:bodyPr>
          <a:lstStyle/>
          <a:p>
            <a:pPr algn="l"/>
            <a:r>
              <a:rPr sz="1800" b="1" i="0">
                <a:solidFill>
                  <a:srgbClr val="C9A227"/>
                </a:solidFill>
                <a:latin typeface="Georgia"/>
                <a:ea typeface="Georgia"/>
                <a:cs typeface="Georgia"/>
              </a:rPr>
              <a:t>2. Your GPS or a phone</a:t>
            </a:r>
          </a:p>
        </p:txBody>
      </p:sp>
      <p:sp>
        <p:nvSpPr>
          <p:cNvPr id="10" name="TextBox 9"/>
          <p:cNvSpPr txBox="1"/>
          <p:nvPr/>
        </p:nvSpPr>
        <p:spPr>
          <a:xfrm>
            <a:off x="685800" y="3840480"/>
            <a:ext cx="10789920" cy="548640"/>
          </a:xfrm>
          <a:prstGeom prst="rect">
            <a:avLst/>
          </a:prstGeom>
          <a:noFill/>
        </p:spPr>
        <p:txBody>
          <a:bodyPr wrap="square">
            <a:spAutoFit/>
          </a:bodyPr>
          <a:lstStyle/>
          <a:p>
            <a:pPr algn="l"/>
            <a:r>
              <a:rPr sz="1500" b="0" i="0">
                <a:solidFill>
                  <a:srgbClr val="F4EFE6"/>
                </a:solidFill>
                <a:latin typeface="Calibri"/>
                <a:ea typeface="Calibri"/>
                <a:cs typeface="Calibri"/>
              </a:rPr>
              <a:t>Existing trackers and employee phones join the same map and the same AI.</a:t>
            </a:r>
          </a:p>
        </p:txBody>
      </p:sp>
      <p:sp>
        <p:nvSpPr>
          <p:cNvPr id="11" name="Rectangle 10"/>
          <p:cNvSpPr/>
          <p:nvPr/>
        </p:nvSpPr>
        <p:spPr>
          <a:xfrm>
            <a:off x="457200" y="4663440"/>
            <a:ext cx="11247120" cy="1234440"/>
          </a:xfrm>
          <a:prstGeom prst="rect">
            <a:avLst/>
          </a:prstGeom>
          <a:solidFill>
            <a:srgbClr val="1612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4800600"/>
            <a:ext cx="10789920" cy="411480"/>
          </a:xfrm>
          <a:prstGeom prst="rect">
            <a:avLst/>
          </a:prstGeom>
          <a:noFill/>
        </p:spPr>
        <p:txBody>
          <a:bodyPr wrap="square">
            <a:spAutoFit/>
          </a:bodyPr>
          <a:lstStyle/>
          <a:p>
            <a:pPr algn="l"/>
            <a:r>
              <a:rPr sz="1800" b="1" i="0">
                <a:solidFill>
                  <a:srgbClr val="C9A227"/>
                </a:solidFill>
                <a:latin typeface="Georgia"/>
                <a:ea typeface="Georgia"/>
                <a:cs typeface="Georgia"/>
              </a:rPr>
              <a:t>3. HM EV, GPS inside</a:t>
            </a:r>
          </a:p>
        </p:txBody>
      </p:sp>
      <p:sp>
        <p:nvSpPr>
          <p:cNvPr id="13" name="TextBox 12"/>
          <p:cNvSpPr txBox="1"/>
          <p:nvPr/>
        </p:nvSpPr>
        <p:spPr>
          <a:xfrm>
            <a:off x="685800" y="5212080"/>
            <a:ext cx="10789920" cy="548640"/>
          </a:xfrm>
          <a:prstGeom prst="rect">
            <a:avLst/>
          </a:prstGeom>
          <a:noFill/>
        </p:spPr>
        <p:txBody>
          <a:bodyPr wrap="square">
            <a:spAutoFit/>
          </a:bodyPr>
          <a:lstStyle/>
          <a:p>
            <a:pPr algn="l"/>
            <a:r>
              <a:rPr sz="1500" b="0" i="0">
                <a:solidFill>
                  <a:srgbClr val="F4EFE6"/>
                </a:solidFill>
                <a:latin typeface="Calibri"/>
                <a:ea typeface="Calibri"/>
                <a:cs typeface="Calibri"/>
              </a:rPr>
              <a:t>Ready now: EV motorcycle and low-speed EV on the same map. Next: own-brand HM, factory GPS — leaves the yard already online.</a:t>
            </a:r>
          </a:p>
        </p:txBody>
      </p:sp>
      <p:sp>
        <p:nvSpPr>
          <p:cNvPr id="14" name="Rectangle 13"/>
          <p:cNvSpPr/>
          <p:nvPr/>
        </p:nvSpPr>
        <p:spPr>
          <a:xfrm>
            <a:off x="0" y="6601968"/>
            <a:ext cx="12191695" cy="256032"/>
          </a:xfrm>
          <a:prstGeom prst="rect">
            <a:avLst/>
          </a:prstGeom>
          <a:solidFill>
            <a:srgbClr val="8B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57200" y="6620256"/>
            <a:ext cx="11247120" cy="219456"/>
          </a:xfrm>
          <a:prstGeom prst="rect">
            <a:avLst/>
          </a:prstGeom>
          <a:noFill/>
        </p:spPr>
        <p:txBody>
          <a:bodyPr wrap="square">
            <a:spAutoFit/>
          </a:bodyPr>
          <a:lstStyle/>
          <a:p>
            <a:pPr algn="l"/>
            <a:r>
              <a:rPr sz="1000" b="0" i="0">
                <a:solidFill>
                  <a:srgbClr val="C9A227"/>
                </a:solidFill>
                <a:latin typeface="Calibri"/>
                <a:ea typeface="Calibri"/>
                <a:cs typeface="Calibri"/>
              </a:rPr>
              <a:t>HM  ·  Dorkbouakham  ·  GPS + EV + HM AI Monitor  ·  reference prices in LAK</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C0A0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256032"/>
            <a:ext cx="10972800" cy="256032"/>
          </a:xfrm>
          <a:prstGeom prst="rect">
            <a:avLst/>
          </a:prstGeom>
          <a:noFill/>
        </p:spPr>
        <p:txBody>
          <a:bodyPr wrap="square">
            <a:spAutoFit/>
          </a:bodyPr>
          <a:lstStyle/>
          <a:p>
            <a:pPr algn="l"/>
            <a:r>
              <a:rPr sz="1200" b="0" i="0">
                <a:solidFill>
                  <a:srgbClr val="C9A227"/>
                </a:solidFill>
                <a:latin typeface="Calibri"/>
                <a:ea typeface="Calibri"/>
                <a:cs typeface="Calibri"/>
              </a:rPr>
              <a:t>Hardware catalog  ·  prices are reference only</a:t>
            </a:r>
          </a:p>
        </p:txBody>
      </p:sp>
      <p:sp>
        <p:nvSpPr>
          <p:cNvPr id="4" name="TextBox 3"/>
          <p:cNvSpPr txBox="1"/>
          <p:nvPr/>
        </p:nvSpPr>
        <p:spPr>
          <a:xfrm>
            <a:off x="457200" y="475488"/>
            <a:ext cx="10972800" cy="502920"/>
          </a:xfrm>
          <a:prstGeom prst="rect">
            <a:avLst/>
          </a:prstGeom>
          <a:noFill/>
        </p:spPr>
        <p:txBody>
          <a:bodyPr wrap="square">
            <a:spAutoFit/>
          </a:bodyPr>
          <a:lstStyle/>
          <a:p>
            <a:pPr algn="l"/>
            <a:r>
              <a:rPr sz="2600" b="1" i="0">
                <a:solidFill>
                  <a:srgbClr val="F4EFE6"/>
                </a:solidFill>
                <a:latin typeface="Georgia"/>
                <a:ea typeface="Georgia"/>
                <a:cs typeface="Georgia"/>
              </a:rPr>
              <a:t>Four boxes. One monitor.</a:t>
            </a:r>
          </a:p>
        </p:txBody>
      </p:sp>
      <p:sp>
        <p:nvSpPr>
          <p:cNvPr id="5" name="Rectangle 4"/>
          <p:cNvSpPr/>
          <p:nvPr/>
        </p:nvSpPr>
        <p:spPr>
          <a:xfrm>
            <a:off x="320040" y="1097280"/>
            <a:ext cx="2834640" cy="5212080"/>
          </a:xfrm>
          <a:prstGeom prst="rect">
            <a:avLst/>
          </a:prstGeom>
          <a:solidFill>
            <a:srgbClr val="1612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tracker-gt06.jpg"/>
          <p:cNvPicPr>
            <a:picLocks noChangeAspect="1"/>
          </p:cNvPicPr>
          <p:nvPr/>
        </p:nvPicPr>
        <p:blipFill>
          <a:blip r:embed="rId2"/>
          <a:stretch>
            <a:fillRect/>
          </a:stretch>
        </p:blipFill>
        <p:spPr>
          <a:xfrm>
            <a:off x="320040" y="1097280"/>
            <a:ext cx="2834640" cy="1965960"/>
          </a:xfrm>
          <a:prstGeom prst="rect">
            <a:avLst/>
          </a:prstGeom>
        </p:spPr>
      </p:pic>
      <p:sp>
        <p:nvSpPr>
          <p:cNvPr id="7" name="TextBox 6"/>
          <p:cNvSpPr txBox="1"/>
          <p:nvPr/>
        </p:nvSpPr>
        <p:spPr>
          <a:xfrm>
            <a:off x="429768" y="3108960"/>
            <a:ext cx="2606040" cy="365760"/>
          </a:xfrm>
          <a:prstGeom prst="rect">
            <a:avLst/>
          </a:prstGeom>
          <a:noFill/>
        </p:spPr>
        <p:txBody>
          <a:bodyPr wrap="square">
            <a:spAutoFit/>
          </a:bodyPr>
          <a:lstStyle/>
          <a:p>
            <a:pPr algn="l"/>
            <a:r>
              <a:rPr sz="1600" b="1" i="0">
                <a:solidFill>
                  <a:srgbClr val="F4EFE6"/>
                </a:solidFill>
                <a:latin typeface="Georgia"/>
                <a:ea typeface="Georgia"/>
                <a:cs typeface="Georgia"/>
              </a:rPr>
              <a:t>GT06</a:t>
            </a:r>
          </a:p>
        </p:txBody>
      </p:sp>
      <p:sp>
        <p:nvSpPr>
          <p:cNvPr id="8" name="TextBox 7"/>
          <p:cNvSpPr txBox="1"/>
          <p:nvPr/>
        </p:nvSpPr>
        <p:spPr>
          <a:xfrm>
            <a:off x="429768" y="3474720"/>
            <a:ext cx="2606040" cy="320040"/>
          </a:xfrm>
          <a:prstGeom prst="rect">
            <a:avLst/>
          </a:prstGeom>
          <a:noFill/>
        </p:spPr>
        <p:txBody>
          <a:bodyPr wrap="square">
            <a:spAutoFit/>
          </a:bodyPr>
          <a:lstStyle/>
          <a:p>
            <a:pPr algn="l"/>
            <a:r>
              <a:rPr sz="1300" b="1" i="0">
                <a:solidFill>
                  <a:srgbClr val="C9A227"/>
                </a:solidFill>
                <a:latin typeface="Calibri"/>
                <a:ea typeface="Calibri"/>
                <a:cs typeface="Calibri"/>
              </a:rPr>
              <a:t>1,750,000 LAK</a:t>
            </a:r>
          </a:p>
        </p:txBody>
      </p:sp>
      <p:sp>
        <p:nvSpPr>
          <p:cNvPr id="9" name="TextBox 8"/>
          <p:cNvSpPr txBox="1"/>
          <p:nvPr/>
        </p:nvSpPr>
        <p:spPr>
          <a:xfrm>
            <a:off x="429768" y="3840480"/>
            <a:ext cx="2606040" cy="2194560"/>
          </a:xfrm>
          <a:prstGeom prst="rect">
            <a:avLst/>
          </a:prstGeom>
          <a:noFill/>
        </p:spPr>
        <p:txBody>
          <a:bodyPr wrap="square">
            <a:spAutoFit/>
          </a:bodyPr>
          <a:lstStyle/>
          <a:p>
            <a:pPr algn="l"/>
            <a:r>
              <a:rPr sz="1200" b="0" i="0">
                <a:solidFill>
                  <a:srgbClr val="A89880"/>
                </a:solidFill>
                <a:latin typeface="Calibri"/>
                <a:ea typeface="Calibri"/>
                <a:cs typeface="Calibri"/>
              </a:rPr>
              <a:t>Popular · 3,000 records · mic
Wired ACC + power. EV (wire tap) and fuel. Relay option. Not hidden.</a:t>
            </a:r>
          </a:p>
        </p:txBody>
      </p:sp>
      <p:sp>
        <p:nvSpPr>
          <p:cNvPr id="10" name="Rectangle 9"/>
          <p:cNvSpPr/>
          <p:nvPr/>
        </p:nvSpPr>
        <p:spPr>
          <a:xfrm>
            <a:off x="3291840" y="1097280"/>
            <a:ext cx="2834640" cy="5212080"/>
          </a:xfrm>
          <a:prstGeom prst="rect">
            <a:avLst/>
          </a:prstGeom>
          <a:solidFill>
            <a:srgbClr val="1612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tracker-c50.jpg"/>
          <p:cNvPicPr>
            <a:picLocks noChangeAspect="1"/>
          </p:cNvPicPr>
          <p:nvPr/>
        </p:nvPicPr>
        <p:blipFill>
          <a:blip r:embed="rId3"/>
          <a:stretch>
            <a:fillRect/>
          </a:stretch>
        </p:blipFill>
        <p:spPr>
          <a:xfrm>
            <a:off x="3291840" y="1097280"/>
            <a:ext cx="2834640" cy="1965960"/>
          </a:xfrm>
          <a:prstGeom prst="rect">
            <a:avLst/>
          </a:prstGeom>
        </p:spPr>
      </p:pic>
      <p:sp>
        <p:nvSpPr>
          <p:cNvPr id="12" name="TextBox 11"/>
          <p:cNvSpPr txBox="1"/>
          <p:nvPr/>
        </p:nvSpPr>
        <p:spPr>
          <a:xfrm>
            <a:off x="3401568" y="3108960"/>
            <a:ext cx="2606040" cy="365760"/>
          </a:xfrm>
          <a:prstGeom prst="rect">
            <a:avLst/>
          </a:prstGeom>
          <a:noFill/>
        </p:spPr>
        <p:txBody>
          <a:bodyPr wrap="square">
            <a:spAutoFit/>
          </a:bodyPr>
          <a:lstStyle/>
          <a:p>
            <a:pPr algn="l"/>
            <a:r>
              <a:rPr sz="1600" b="1" i="0">
                <a:solidFill>
                  <a:srgbClr val="F4EFE6"/>
                </a:solidFill>
                <a:latin typeface="Georgia"/>
                <a:ea typeface="Georgia"/>
                <a:cs typeface="Georgia"/>
              </a:rPr>
              <a:t>C50 OBD-II</a:t>
            </a:r>
          </a:p>
        </p:txBody>
      </p:sp>
      <p:sp>
        <p:nvSpPr>
          <p:cNvPr id="13" name="TextBox 12"/>
          <p:cNvSpPr txBox="1"/>
          <p:nvPr/>
        </p:nvSpPr>
        <p:spPr>
          <a:xfrm>
            <a:off x="3401568" y="3474720"/>
            <a:ext cx="2606040" cy="320040"/>
          </a:xfrm>
          <a:prstGeom prst="rect">
            <a:avLst/>
          </a:prstGeom>
          <a:noFill/>
        </p:spPr>
        <p:txBody>
          <a:bodyPr wrap="square">
            <a:spAutoFit/>
          </a:bodyPr>
          <a:lstStyle/>
          <a:p>
            <a:pPr algn="l"/>
            <a:r>
              <a:rPr sz="1300" b="1" i="0">
                <a:solidFill>
                  <a:srgbClr val="C9A227"/>
                </a:solidFill>
                <a:latin typeface="Calibri"/>
                <a:ea typeface="Calibri"/>
                <a:cs typeface="Calibri"/>
              </a:rPr>
              <a:t>1,950,000 LAK</a:t>
            </a:r>
          </a:p>
        </p:txBody>
      </p:sp>
      <p:sp>
        <p:nvSpPr>
          <p:cNvPr id="14" name="TextBox 13"/>
          <p:cNvSpPr txBox="1"/>
          <p:nvPr/>
        </p:nvSpPr>
        <p:spPr>
          <a:xfrm>
            <a:off x="3401568" y="3840480"/>
            <a:ext cx="2606040" cy="2194560"/>
          </a:xfrm>
          <a:prstGeom prst="rect">
            <a:avLst/>
          </a:prstGeom>
          <a:noFill/>
        </p:spPr>
        <p:txBody>
          <a:bodyPr wrap="square">
            <a:spAutoFit/>
          </a:bodyPr>
          <a:lstStyle/>
          <a:p>
            <a:pPr algn="l"/>
            <a:r>
              <a:rPr sz="1200" b="0" i="0">
                <a:solidFill>
                  <a:srgbClr val="A89880"/>
                </a:solidFill>
                <a:latin typeface="Calibri"/>
                <a:ea typeface="Calibri"/>
                <a:cs typeface="Calibri"/>
              </a:rPr>
              <a:t>Recommend EV · 3,000 records · no mic
Plug J1962. No cutting. OBD live data. Not hidden.</a:t>
            </a:r>
          </a:p>
        </p:txBody>
      </p:sp>
      <p:sp>
        <p:nvSpPr>
          <p:cNvPr id="15" name="Rectangle 14"/>
          <p:cNvSpPr/>
          <p:nvPr/>
        </p:nvSpPr>
        <p:spPr>
          <a:xfrm>
            <a:off x="6263640" y="1097280"/>
            <a:ext cx="2834640" cy="5212080"/>
          </a:xfrm>
          <a:prstGeom prst="rect">
            <a:avLst/>
          </a:prstGeom>
          <a:solidFill>
            <a:srgbClr val="1612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6" name="Picture 15" descr="tracker-gt16.jpg"/>
          <p:cNvPicPr>
            <a:picLocks noChangeAspect="1"/>
          </p:cNvPicPr>
          <p:nvPr/>
        </p:nvPicPr>
        <p:blipFill>
          <a:blip r:embed="rId4"/>
          <a:stretch>
            <a:fillRect/>
          </a:stretch>
        </p:blipFill>
        <p:spPr>
          <a:xfrm>
            <a:off x="6263640" y="1097280"/>
            <a:ext cx="2834640" cy="1965960"/>
          </a:xfrm>
          <a:prstGeom prst="rect">
            <a:avLst/>
          </a:prstGeom>
        </p:spPr>
      </p:pic>
      <p:sp>
        <p:nvSpPr>
          <p:cNvPr id="17" name="TextBox 16"/>
          <p:cNvSpPr txBox="1"/>
          <p:nvPr/>
        </p:nvSpPr>
        <p:spPr>
          <a:xfrm>
            <a:off x="6373368" y="3108960"/>
            <a:ext cx="2606040" cy="365760"/>
          </a:xfrm>
          <a:prstGeom prst="rect">
            <a:avLst/>
          </a:prstGeom>
          <a:noFill/>
        </p:spPr>
        <p:txBody>
          <a:bodyPr wrap="square">
            <a:spAutoFit/>
          </a:bodyPr>
          <a:lstStyle/>
          <a:p>
            <a:pPr algn="l"/>
            <a:r>
              <a:rPr sz="1600" b="1" i="0">
                <a:solidFill>
                  <a:srgbClr val="F4EFE6"/>
                </a:solidFill>
                <a:latin typeface="Georgia"/>
                <a:ea typeface="Georgia"/>
                <a:cs typeface="Georgia"/>
              </a:rPr>
              <a:t>GT16</a:t>
            </a:r>
          </a:p>
        </p:txBody>
      </p:sp>
      <p:sp>
        <p:nvSpPr>
          <p:cNvPr id="18" name="TextBox 17"/>
          <p:cNvSpPr txBox="1"/>
          <p:nvPr/>
        </p:nvSpPr>
        <p:spPr>
          <a:xfrm>
            <a:off x="6373368" y="3474720"/>
            <a:ext cx="2606040" cy="320040"/>
          </a:xfrm>
          <a:prstGeom prst="rect">
            <a:avLst/>
          </a:prstGeom>
          <a:noFill/>
        </p:spPr>
        <p:txBody>
          <a:bodyPr wrap="square">
            <a:spAutoFit/>
          </a:bodyPr>
          <a:lstStyle/>
          <a:p>
            <a:pPr algn="l"/>
            <a:r>
              <a:rPr sz="1300" b="1" i="0">
                <a:solidFill>
                  <a:srgbClr val="C9A227"/>
                </a:solidFill>
                <a:latin typeface="Calibri"/>
                <a:ea typeface="Calibri"/>
                <a:cs typeface="Calibri"/>
              </a:rPr>
              <a:t>2,150,000 LAK</a:t>
            </a:r>
          </a:p>
        </p:txBody>
      </p:sp>
      <p:sp>
        <p:nvSpPr>
          <p:cNvPr id="19" name="TextBox 18"/>
          <p:cNvSpPr txBox="1"/>
          <p:nvPr/>
        </p:nvSpPr>
        <p:spPr>
          <a:xfrm>
            <a:off x="6373368" y="3840480"/>
            <a:ext cx="2606040" cy="2194560"/>
          </a:xfrm>
          <a:prstGeom prst="rect">
            <a:avLst/>
          </a:prstGeom>
          <a:noFill/>
        </p:spPr>
        <p:txBody>
          <a:bodyPr wrap="square">
            <a:spAutoFit/>
          </a:bodyPr>
          <a:lstStyle/>
          <a:p>
            <a:pPr algn="l"/>
            <a:r>
              <a:rPr sz="1200" b="0" i="0">
                <a:solidFill>
                  <a:srgbClr val="A89880"/>
                </a:solidFill>
                <a:latin typeface="Calibri"/>
                <a:ea typeface="Calibri"/>
                <a:cs typeface="Calibri"/>
              </a:rPr>
              <a:t>Enterprise · 8,000 records · mic
Wired + immobilize, SOS, RFID option. Not hidden.</a:t>
            </a:r>
          </a:p>
        </p:txBody>
      </p:sp>
      <p:sp>
        <p:nvSpPr>
          <p:cNvPr id="20" name="Rectangle 19"/>
          <p:cNvSpPr/>
          <p:nvPr/>
        </p:nvSpPr>
        <p:spPr>
          <a:xfrm>
            <a:off x="9235440" y="1097280"/>
            <a:ext cx="2834640" cy="5212080"/>
          </a:xfrm>
          <a:prstGeom prst="rect">
            <a:avLst/>
          </a:prstGeom>
          <a:solidFill>
            <a:srgbClr val="1612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1" name="Picture 20" descr="tracker-tc603.jpg"/>
          <p:cNvPicPr>
            <a:picLocks noChangeAspect="1"/>
          </p:cNvPicPr>
          <p:nvPr/>
        </p:nvPicPr>
        <p:blipFill>
          <a:blip r:embed="rId5"/>
          <a:stretch>
            <a:fillRect/>
          </a:stretch>
        </p:blipFill>
        <p:spPr>
          <a:xfrm>
            <a:off x="9235440" y="1097280"/>
            <a:ext cx="2834640" cy="1965960"/>
          </a:xfrm>
          <a:prstGeom prst="rect">
            <a:avLst/>
          </a:prstGeom>
        </p:spPr>
      </p:pic>
      <p:sp>
        <p:nvSpPr>
          <p:cNvPr id="22" name="TextBox 21"/>
          <p:cNvSpPr txBox="1"/>
          <p:nvPr/>
        </p:nvSpPr>
        <p:spPr>
          <a:xfrm>
            <a:off x="9345168" y="3108960"/>
            <a:ext cx="2606040" cy="365760"/>
          </a:xfrm>
          <a:prstGeom prst="rect">
            <a:avLst/>
          </a:prstGeom>
          <a:noFill/>
        </p:spPr>
        <p:txBody>
          <a:bodyPr wrap="square">
            <a:spAutoFit/>
          </a:bodyPr>
          <a:lstStyle/>
          <a:p>
            <a:pPr algn="l"/>
            <a:r>
              <a:rPr sz="1600" b="1" i="0">
                <a:solidFill>
                  <a:srgbClr val="F4EFE6"/>
                </a:solidFill>
                <a:latin typeface="Georgia"/>
                <a:ea typeface="Georgia"/>
                <a:cs typeface="Georgia"/>
              </a:rPr>
              <a:t>TC603 AI cam</a:t>
            </a:r>
          </a:p>
        </p:txBody>
      </p:sp>
      <p:sp>
        <p:nvSpPr>
          <p:cNvPr id="23" name="TextBox 22"/>
          <p:cNvSpPr txBox="1"/>
          <p:nvPr/>
        </p:nvSpPr>
        <p:spPr>
          <a:xfrm>
            <a:off x="9345168" y="3474720"/>
            <a:ext cx="2606040" cy="320040"/>
          </a:xfrm>
          <a:prstGeom prst="rect">
            <a:avLst/>
          </a:prstGeom>
          <a:noFill/>
        </p:spPr>
        <p:txBody>
          <a:bodyPr wrap="square">
            <a:spAutoFit/>
          </a:bodyPr>
          <a:lstStyle/>
          <a:p>
            <a:pPr algn="l"/>
            <a:r>
              <a:rPr sz="1300" b="1" i="0">
                <a:solidFill>
                  <a:srgbClr val="C9A227"/>
                </a:solidFill>
                <a:latin typeface="Calibri"/>
                <a:ea typeface="Calibri"/>
                <a:cs typeface="Calibri"/>
              </a:rPr>
              <a:t>4,400,000 LAK</a:t>
            </a:r>
          </a:p>
        </p:txBody>
      </p:sp>
      <p:sp>
        <p:nvSpPr>
          <p:cNvPr id="24" name="TextBox 23"/>
          <p:cNvSpPr txBox="1"/>
          <p:nvPr/>
        </p:nvSpPr>
        <p:spPr>
          <a:xfrm>
            <a:off x="9345168" y="3840480"/>
            <a:ext cx="2606040" cy="2194560"/>
          </a:xfrm>
          <a:prstGeom prst="rect">
            <a:avLst/>
          </a:prstGeom>
          <a:noFill/>
        </p:spPr>
        <p:txBody>
          <a:bodyPr wrap="square">
            <a:spAutoFit/>
          </a:bodyPr>
          <a:lstStyle/>
          <a:p>
            <a:pPr algn="l"/>
            <a:r>
              <a:rPr sz="1200" b="0" i="0">
                <a:solidFill>
                  <a:srgbClr val="A89880"/>
                </a:solidFill>
                <a:latin typeface="Calibri"/>
                <a:ea typeface="Calibri"/>
                <a:cs typeface="Calibri"/>
              </a:rPr>
              <a:t>Dual 1080p · DMS + ADAS · mic
Road + cabin. Face, fatigue, collision. Not hidden.</a:t>
            </a:r>
          </a:p>
        </p:txBody>
      </p:sp>
      <p:sp>
        <p:nvSpPr>
          <p:cNvPr id="25" name="Rectangle 24"/>
          <p:cNvSpPr/>
          <p:nvPr/>
        </p:nvSpPr>
        <p:spPr>
          <a:xfrm>
            <a:off x="0" y="6601968"/>
            <a:ext cx="12191695" cy="256032"/>
          </a:xfrm>
          <a:prstGeom prst="rect">
            <a:avLst/>
          </a:prstGeom>
          <a:solidFill>
            <a:srgbClr val="8B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457200" y="6620256"/>
            <a:ext cx="11247120" cy="219456"/>
          </a:xfrm>
          <a:prstGeom prst="rect">
            <a:avLst/>
          </a:prstGeom>
          <a:noFill/>
        </p:spPr>
        <p:txBody>
          <a:bodyPr wrap="square">
            <a:spAutoFit/>
          </a:bodyPr>
          <a:lstStyle/>
          <a:p>
            <a:pPr algn="l"/>
            <a:r>
              <a:rPr sz="1000" b="0" i="0">
                <a:solidFill>
                  <a:srgbClr val="C9A227"/>
                </a:solidFill>
                <a:latin typeface="Calibri"/>
                <a:ea typeface="Calibri"/>
                <a:cs typeface="Calibri"/>
              </a:rPr>
              <a:t>HM  ·  Dorkbouakham  ·  GPS + EV + HM AI Monitor  ·  reference prices in LAK</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C0A0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365760"/>
            <a:ext cx="6400800" cy="274320"/>
          </a:xfrm>
          <a:prstGeom prst="rect">
            <a:avLst/>
          </a:prstGeom>
          <a:noFill/>
        </p:spPr>
        <p:txBody>
          <a:bodyPr wrap="square">
            <a:spAutoFit/>
          </a:bodyPr>
          <a:lstStyle/>
          <a:p>
            <a:pPr algn="l"/>
            <a:r>
              <a:rPr sz="1200" b="0" i="0">
                <a:solidFill>
                  <a:srgbClr val="C9A227"/>
                </a:solidFill>
                <a:latin typeface="Calibri"/>
                <a:ea typeface="Calibri"/>
                <a:cs typeface="Calibri"/>
              </a:rPr>
              <a:t>HM AI Monitor + HM Todo</a:t>
            </a:r>
          </a:p>
        </p:txBody>
      </p:sp>
      <p:sp>
        <p:nvSpPr>
          <p:cNvPr id="4" name="TextBox 3"/>
          <p:cNvSpPr txBox="1"/>
          <p:nvPr/>
        </p:nvSpPr>
        <p:spPr>
          <a:xfrm>
            <a:off x="457200" y="731520"/>
            <a:ext cx="6217920" cy="1280160"/>
          </a:xfrm>
          <a:prstGeom prst="rect">
            <a:avLst/>
          </a:prstGeom>
          <a:noFill/>
        </p:spPr>
        <p:txBody>
          <a:bodyPr wrap="square">
            <a:spAutoFit/>
          </a:bodyPr>
          <a:lstStyle/>
          <a:p>
            <a:pPr algn="l"/>
            <a:r>
              <a:rPr sz="2800" b="1" i="0">
                <a:solidFill>
                  <a:srgbClr val="F4EFE6"/>
                </a:solidFill>
                <a:latin typeface="Georgia"/>
                <a:ea typeface="Georgia"/>
                <a:cs typeface="Georgia"/>
              </a:rPr>
              <a:t>AI watches. The branch decides.</a:t>
            </a:r>
          </a:p>
        </p:txBody>
      </p:sp>
      <p:sp>
        <p:nvSpPr>
          <p:cNvPr id="5" name="TextBox 4"/>
          <p:cNvSpPr txBox="1"/>
          <p:nvPr/>
        </p:nvSpPr>
        <p:spPr>
          <a:xfrm>
            <a:off x="457200" y="2194560"/>
            <a:ext cx="6035040" cy="2194560"/>
          </a:xfrm>
          <a:prstGeom prst="rect">
            <a:avLst/>
          </a:prstGeom>
          <a:noFill/>
        </p:spPr>
        <p:txBody>
          <a:bodyPr wrap="square">
            <a:spAutoFit/>
          </a:bodyPr>
          <a:lstStyle/>
          <a:p>
            <a:pPr algn="l"/>
            <a:r>
              <a:rPr sz="1600" b="0" i="0">
                <a:solidFill>
                  <a:srgbClr val="A89880"/>
                </a:solidFill>
                <a:latin typeface="Calibri"/>
                <a:ea typeface="Calibri"/>
                <a:cs typeface="Calibri"/>
              </a:rPr>
              <a:t>Live GPS and history go to AI. It screens the important events. Managers spare about 90% of staring time. Accept as task, ticket or maintenance on HM Todo.</a:t>
            </a:r>
          </a:p>
        </p:txBody>
      </p:sp>
      <p:pic>
        <p:nvPicPr>
          <p:cNvPr id="6" name="Picture 5" descr="monitor-app.jpg"/>
          <p:cNvPicPr>
            <a:picLocks noChangeAspect="1"/>
          </p:cNvPicPr>
          <p:nvPr/>
        </p:nvPicPr>
        <p:blipFill>
          <a:blip r:embed="rId2"/>
          <a:stretch>
            <a:fillRect/>
          </a:stretch>
        </p:blipFill>
        <p:spPr>
          <a:xfrm>
            <a:off x="6675120" y="822960"/>
            <a:ext cx="5029200" cy="5120640"/>
          </a:xfrm>
          <a:prstGeom prst="rect">
            <a:avLst/>
          </a:prstGeom>
        </p:spPr>
      </p:pic>
      <p:sp>
        <p:nvSpPr>
          <p:cNvPr id="7" name="Rectangle 6"/>
          <p:cNvSpPr/>
          <p:nvPr/>
        </p:nvSpPr>
        <p:spPr>
          <a:xfrm>
            <a:off x="0" y="6601968"/>
            <a:ext cx="12191695" cy="256032"/>
          </a:xfrm>
          <a:prstGeom prst="rect">
            <a:avLst/>
          </a:prstGeom>
          <a:solidFill>
            <a:srgbClr val="8B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57200" y="6620256"/>
            <a:ext cx="11247120" cy="219456"/>
          </a:xfrm>
          <a:prstGeom prst="rect">
            <a:avLst/>
          </a:prstGeom>
          <a:noFill/>
        </p:spPr>
        <p:txBody>
          <a:bodyPr wrap="square">
            <a:spAutoFit/>
          </a:bodyPr>
          <a:lstStyle/>
          <a:p>
            <a:pPr algn="l"/>
            <a:r>
              <a:rPr sz="1000" b="0" i="0">
                <a:solidFill>
                  <a:srgbClr val="C9A227"/>
                </a:solidFill>
                <a:latin typeface="Calibri"/>
                <a:ea typeface="Calibri"/>
                <a:cs typeface="Calibri"/>
              </a:rPr>
              <a:t>HM  ·  Dorkbouakham  ·  GPS + EV + HM AI Monitor  ·  reference prices in LAK</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C0A0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mini-truck.jpg"/>
          <p:cNvPicPr>
            <a:picLocks noChangeAspect="1"/>
          </p:cNvPicPr>
          <p:nvPr/>
        </p:nvPicPr>
        <p:blipFill>
          <a:blip r:embed="rId2"/>
          <a:stretch>
            <a:fillRect/>
          </a:stretch>
        </p:blipFill>
        <p:spPr>
          <a:xfrm>
            <a:off x="0" y="0"/>
            <a:ext cx="12191695" cy="6858000"/>
          </a:xfrm>
          <a:prstGeom prst="rect">
            <a:avLst/>
          </a:prstGeom>
        </p:spPr>
      </p:pic>
      <p:sp>
        <p:nvSpPr>
          <p:cNvPr id="4" name="Rectangle 3"/>
          <p:cNvSpPr/>
          <p:nvPr/>
        </p:nvSpPr>
        <p:spPr>
          <a:xfrm>
            <a:off x="0" y="3291840"/>
            <a:ext cx="12191695" cy="3566160"/>
          </a:xfrm>
          <a:prstGeom prst="rect">
            <a:avLst/>
          </a:prstGeom>
          <a:solidFill>
            <a:srgbClr val="0C0A0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02920" y="3474720"/>
            <a:ext cx="10972800" cy="274320"/>
          </a:xfrm>
          <a:prstGeom prst="rect">
            <a:avLst/>
          </a:prstGeom>
          <a:noFill/>
        </p:spPr>
        <p:txBody>
          <a:bodyPr wrap="square">
            <a:spAutoFit/>
          </a:bodyPr>
          <a:lstStyle/>
          <a:p>
            <a:pPr algn="l"/>
            <a:r>
              <a:rPr sz="1200" b="0" i="0">
                <a:solidFill>
                  <a:srgbClr val="C9A227"/>
                </a:solidFill>
                <a:latin typeface="Calibri"/>
                <a:ea typeface="Calibri"/>
                <a:cs typeface="Calibri"/>
              </a:rPr>
              <a:t>HM EVs</a:t>
            </a:r>
          </a:p>
        </p:txBody>
      </p:sp>
      <p:sp>
        <p:nvSpPr>
          <p:cNvPr id="6" name="TextBox 5"/>
          <p:cNvSpPr txBox="1"/>
          <p:nvPr/>
        </p:nvSpPr>
        <p:spPr>
          <a:xfrm>
            <a:off x="457200" y="3794760"/>
            <a:ext cx="10972800" cy="640080"/>
          </a:xfrm>
          <a:prstGeom prst="rect">
            <a:avLst/>
          </a:prstGeom>
          <a:noFill/>
        </p:spPr>
        <p:txBody>
          <a:bodyPr wrap="square">
            <a:spAutoFit/>
          </a:bodyPr>
          <a:lstStyle/>
          <a:p>
            <a:pPr algn="l"/>
            <a:r>
              <a:rPr sz="2800" b="1" i="0">
                <a:solidFill>
                  <a:srgbClr val="F4EFE6"/>
                </a:solidFill>
                <a:latin typeface="Georgia"/>
                <a:ea typeface="Georgia"/>
                <a:cs typeface="Georgia"/>
              </a:rPr>
              <a:t>The vehicle can be the tracker.</a:t>
            </a:r>
          </a:p>
        </p:txBody>
      </p:sp>
      <p:sp>
        <p:nvSpPr>
          <p:cNvPr id="7" name="TextBox 6"/>
          <p:cNvSpPr txBox="1"/>
          <p:nvPr/>
        </p:nvSpPr>
        <p:spPr>
          <a:xfrm>
            <a:off x="457200" y="4526280"/>
            <a:ext cx="11155680" cy="1371600"/>
          </a:xfrm>
          <a:prstGeom prst="rect">
            <a:avLst/>
          </a:prstGeom>
          <a:noFill/>
        </p:spPr>
        <p:txBody>
          <a:bodyPr wrap="square">
            <a:spAutoFit/>
          </a:bodyPr>
          <a:lstStyle/>
          <a:p>
            <a:pPr algn="l"/>
            <a:r>
              <a:rPr sz="1600" b="0" i="0">
                <a:solidFill>
                  <a:srgbClr val="A89880"/>
                </a:solidFill>
                <a:latin typeface="Calibri"/>
                <a:ea typeface="Calibri"/>
                <a:cs typeface="Calibri"/>
              </a:rPr>
              <a:t>Ready now: EV motorcycle and low-speed EV transport on HM AI Monitor. Next: our own brand HM — factory GPS, same map. Mini EV, e-ATV, dirt, farm and mini truck — SiaYue factory. 5-year / 50,000 km battery warranty.</a:t>
            </a:r>
          </a:p>
        </p:txBody>
      </p:sp>
      <p:sp>
        <p:nvSpPr>
          <p:cNvPr id="8" name="Rectangle 7"/>
          <p:cNvSpPr/>
          <p:nvPr/>
        </p:nvSpPr>
        <p:spPr>
          <a:xfrm>
            <a:off x="0" y="6601968"/>
            <a:ext cx="12191695" cy="256032"/>
          </a:xfrm>
          <a:prstGeom prst="rect">
            <a:avLst/>
          </a:prstGeom>
          <a:solidFill>
            <a:srgbClr val="8B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457200" y="6620256"/>
            <a:ext cx="11247120" cy="219456"/>
          </a:xfrm>
          <a:prstGeom prst="rect">
            <a:avLst/>
          </a:prstGeom>
          <a:noFill/>
        </p:spPr>
        <p:txBody>
          <a:bodyPr wrap="square">
            <a:spAutoFit/>
          </a:bodyPr>
          <a:lstStyle/>
          <a:p>
            <a:pPr algn="l"/>
            <a:r>
              <a:rPr sz="1000" b="0" i="0">
                <a:solidFill>
                  <a:srgbClr val="C9A227"/>
                </a:solidFill>
                <a:latin typeface="Calibri"/>
                <a:ea typeface="Calibri"/>
                <a:cs typeface="Calibri"/>
              </a:rPr>
              <a:t>HM  ·  Dorkbouakham  ·  GPS + EV + HM AI Monitor  ·  reference prices in LAK</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C0A0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png"/>
          <p:cNvPicPr>
            <a:picLocks noChangeAspect="1"/>
          </p:cNvPicPr>
          <p:nvPr/>
        </p:nvPicPr>
        <p:blipFill>
          <a:blip r:embed="rId2"/>
          <a:stretch>
            <a:fillRect/>
          </a:stretch>
        </p:blipFill>
        <p:spPr>
          <a:xfrm>
            <a:off x="5623560" y="502920"/>
            <a:ext cx="914400" cy="914400"/>
          </a:xfrm>
          <a:prstGeom prst="rect">
            <a:avLst/>
          </a:prstGeom>
        </p:spPr>
      </p:pic>
      <p:sp>
        <p:nvSpPr>
          <p:cNvPr id="4" name="TextBox 3"/>
          <p:cNvSpPr txBox="1"/>
          <p:nvPr/>
        </p:nvSpPr>
        <p:spPr>
          <a:xfrm>
            <a:off x="457200" y="1645920"/>
            <a:ext cx="11247120" cy="274320"/>
          </a:xfrm>
          <a:prstGeom prst="rect">
            <a:avLst/>
          </a:prstGeom>
          <a:noFill/>
        </p:spPr>
        <p:txBody>
          <a:bodyPr wrap="square">
            <a:spAutoFit/>
          </a:bodyPr>
          <a:lstStyle/>
          <a:p>
            <a:pPr algn="ctr"/>
            <a:r>
              <a:rPr sz="1200" b="0" i="0">
                <a:solidFill>
                  <a:srgbClr val="C9A227"/>
                </a:solidFill>
                <a:latin typeface="Calibri"/>
                <a:ea typeface="Calibri"/>
                <a:cs typeface="Calibri"/>
              </a:rPr>
              <a:t>Next</a:t>
            </a:r>
          </a:p>
        </p:txBody>
      </p:sp>
      <p:sp>
        <p:nvSpPr>
          <p:cNvPr id="5" name="TextBox 4"/>
          <p:cNvSpPr txBox="1"/>
          <p:nvPr/>
        </p:nvSpPr>
        <p:spPr>
          <a:xfrm>
            <a:off x="731520" y="2011680"/>
            <a:ext cx="10698480" cy="1097280"/>
          </a:xfrm>
          <a:prstGeom prst="rect">
            <a:avLst/>
          </a:prstGeom>
          <a:noFill/>
        </p:spPr>
        <p:txBody>
          <a:bodyPr wrap="square">
            <a:spAutoFit/>
          </a:bodyPr>
          <a:lstStyle/>
          <a:p>
            <a:pPr algn="ctr"/>
            <a:r>
              <a:rPr sz="3200" b="1" i="0">
                <a:solidFill>
                  <a:srgbClr val="F4EFE6"/>
                </a:solidFill>
                <a:latin typeface="Georgia"/>
                <a:ea typeface="Georgia"/>
                <a:cs typeface="Georgia"/>
              </a:rPr>
              <a:t>A pilot book. A map. A close-out.</a:t>
            </a:r>
          </a:p>
        </p:txBody>
      </p:sp>
      <p:sp>
        <p:nvSpPr>
          <p:cNvPr id="6" name="TextBox 5"/>
          <p:cNvSpPr txBox="1"/>
          <p:nvPr/>
        </p:nvSpPr>
        <p:spPr>
          <a:xfrm>
            <a:off x="1371600" y="3200400"/>
            <a:ext cx="9418320" cy="1463040"/>
          </a:xfrm>
          <a:prstGeom prst="rect">
            <a:avLst/>
          </a:prstGeom>
          <a:noFill/>
        </p:spPr>
        <p:txBody>
          <a:bodyPr wrap="square">
            <a:spAutoFit/>
          </a:bodyPr>
          <a:lstStyle/>
          <a:p>
            <a:pPr algn="ctr"/>
            <a:r>
              <a:rPr sz="1600" b="0" i="0">
                <a:solidFill>
                  <a:srgbClr val="A89880"/>
                </a:solidFill>
                <a:latin typeface="Calibri"/>
                <a:ea typeface="Calibri"/>
                <a:cs typeface="Calibri"/>
              </a:rPr>
              <a:t>Start with a leasing cohort: pick GT06 or C50 for volume, GT16 for high-value, TC603 where driver behaviour matters. Same HM AI Monitor login for the branch.</a:t>
            </a:r>
          </a:p>
        </p:txBody>
      </p:sp>
      <p:sp>
        <p:nvSpPr>
          <p:cNvPr id="7" name="TextBox 6"/>
          <p:cNvSpPr txBox="1"/>
          <p:nvPr/>
        </p:nvSpPr>
        <p:spPr>
          <a:xfrm>
            <a:off x="731520" y="5029200"/>
            <a:ext cx="10698480" cy="457200"/>
          </a:xfrm>
          <a:prstGeom prst="rect">
            <a:avLst/>
          </a:prstGeom>
          <a:noFill/>
        </p:spPr>
        <p:txBody>
          <a:bodyPr wrap="square">
            <a:spAutoFit/>
          </a:bodyPr>
          <a:lstStyle/>
          <a:p>
            <a:pPr algn="ctr"/>
            <a:r>
              <a:rPr sz="1400" b="0" i="0">
                <a:solidFill>
                  <a:srgbClr val="C9A227"/>
                </a:solidFill>
                <a:latin typeface="Calibri"/>
                <a:ea typeface="Calibri"/>
                <a:cs typeface="Calibri"/>
              </a:rPr>
              <a:t>Dorkbouakham  ·  Ban Pakthang  ·  trackerla.laoapps.com  ·  020 5551 632  ·  020 7786 8868</a:t>
            </a:r>
          </a:p>
        </p:txBody>
      </p:sp>
      <p:sp>
        <p:nvSpPr>
          <p:cNvPr id="8" name="Rectangle 7"/>
          <p:cNvSpPr/>
          <p:nvPr/>
        </p:nvSpPr>
        <p:spPr>
          <a:xfrm>
            <a:off x="0" y="6601968"/>
            <a:ext cx="12191695" cy="256032"/>
          </a:xfrm>
          <a:prstGeom prst="rect">
            <a:avLst/>
          </a:prstGeom>
          <a:solidFill>
            <a:srgbClr val="8B1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457200" y="6620256"/>
            <a:ext cx="11247120" cy="219456"/>
          </a:xfrm>
          <a:prstGeom prst="rect">
            <a:avLst/>
          </a:prstGeom>
          <a:noFill/>
        </p:spPr>
        <p:txBody>
          <a:bodyPr wrap="square">
            <a:spAutoFit/>
          </a:bodyPr>
          <a:lstStyle/>
          <a:p>
            <a:pPr algn="l"/>
            <a:r>
              <a:rPr sz="1000" b="0" i="0">
                <a:solidFill>
                  <a:srgbClr val="C9A227"/>
                </a:solidFill>
                <a:latin typeface="Calibri"/>
                <a:ea typeface="Calibri"/>
                <a:cs typeface="Calibri"/>
              </a:rPr>
              <a:t>HM  ·  Dorkbouakham  ·  GPS + EV + HM AI Monitor  ·  reference prices in LAK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